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24"/>
  </p:notesMasterIdLst>
  <p:sldIdLst>
    <p:sldId id="271" r:id="rId6"/>
    <p:sldId id="410" r:id="rId7"/>
    <p:sldId id="411" r:id="rId8"/>
    <p:sldId id="412" r:id="rId9"/>
    <p:sldId id="413" r:id="rId10"/>
    <p:sldId id="414" r:id="rId11"/>
    <p:sldId id="425" r:id="rId12"/>
    <p:sldId id="415" r:id="rId13"/>
    <p:sldId id="416" r:id="rId14"/>
    <p:sldId id="417" r:id="rId15"/>
    <p:sldId id="418" r:id="rId16"/>
    <p:sldId id="419" r:id="rId17"/>
    <p:sldId id="421" r:id="rId18"/>
    <p:sldId id="422" r:id="rId19"/>
    <p:sldId id="423" r:id="rId20"/>
    <p:sldId id="424" r:id="rId21"/>
    <p:sldId id="426" r:id="rId22"/>
    <p:sldId id="427" r:id="rId2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55" d="100"/>
          <a:sy n="55" d="100"/>
        </p:scale>
        <p:origin x="1157" y="43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109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3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338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99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92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70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910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25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87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00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7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7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791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95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44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70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White</a:t>
            </a:r>
            <a:r>
              <a:rPr lang="en-GB" sz="1200" baseline="0" dirty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/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/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noProof="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n-GB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Spring - Block 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</a:t>
            </a:r>
            <a:endParaRPr kumimoji="0" lang="en-GB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1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Annie is making some necklaces to sell. For every one pink bead, she uses three purple beads.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Each necklace has 32 beads in total.</a:t>
            </a:r>
          </a:p>
          <a:p>
            <a:endParaRPr lang="en-GB" sz="2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cost of the string is £2.80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cost of a pink bead is 72p.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cost of a purple bead is 65p.</a:t>
            </a:r>
          </a:p>
          <a:p>
            <a:endParaRPr lang="en-GB" sz="2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much does it cost to make one necklace?</a:t>
            </a:r>
          </a:p>
          <a:p>
            <a:pPr marL="12700" marR="5080">
              <a:lnSpc>
                <a:spcPts val="1550"/>
              </a:lnSpc>
              <a:spcBef>
                <a:spcPts val="260"/>
              </a:spcBef>
            </a:pPr>
            <a:endParaRPr lang="en-US" sz="2800" dirty="0">
              <a:latin typeface="Gill Sans MT" panose="020B0502020104020203" pitchFamily="34" charset="0"/>
              <a:cs typeface="Bariol Regular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269" y="2088292"/>
            <a:ext cx="5145969" cy="10291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8791" r="1999"/>
          <a:stretch/>
        </p:blipFill>
        <p:spPr>
          <a:xfrm>
            <a:off x="10058400" y="1119973"/>
            <a:ext cx="988541" cy="10291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39" r="76591"/>
          <a:stretch/>
        </p:blipFill>
        <p:spPr>
          <a:xfrm>
            <a:off x="10058400" y="0"/>
            <a:ext cx="976184" cy="1029193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820262"/>
              </p:ext>
            </p:extLst>
          </p:nvPr>
        </p:nvGraphicFramePr>
        <p:xfrm>
          <a:off x="10156791" y="2721245"/>
          <a:ext cx="338506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355">
                  <a:extLst>
                    <a:ext uri="{9D8B030D-6E8A-4147-A177-3AD203B41FA5}">
                      <a16:colId xmlns:a16="http://schemas.microsoft.com/office/drawing/2014/main" val="596334261"/>
                    </a:ext>
                  </a:extLst>
                </a:gridCol>
                <a:gridCol w="1128355">
                  <a:extLst>
                    <a:ext uri="{9D8B030D-6E8A-4147-A177-3AD203B41FA5}">
                      <a16:colId xmlns:a16="http://schemas.microsoft.com/office/drawing/2014/main" val="1620840875"/>
                    </a:ext>
                  </a:extLst>
                </a:gridCol>
                <a:gridCol w="1128355">
                  <a:extLst>
                    <a:ext uri="{9D8B030D-6E8A-4147-A177-3AD203B41FA5}">
                      <a16:colId xmlns:a16="http://schemas.microsoft.com/office/drawing/2014/main" val="235661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020328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859387"/>
              </p:ext>
            </p:extLst>
          </p:nvPr>
        </p:nvGraphicFramePr>
        <p:xfrm>
          <a:off x="10156790" y="3384431"/>
          <a:ext cx="225671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355">
                  <a:extLst>
                    <a:ext uri="{9D8B030D-6E8A-4147-A177-3AD203B41FA5}">
                      <a16:colId xmlns:a16="http://schemas.microsoft.com/office/drawing/2014/main" val="596334261"/>
                    </a:ext>
                  </a:extLst>
                </a:gridCol>
                <a:gridCol w="1128355">
                  <a:extLst>
                    <a:ext uri="{9D8B030D-6E8A-4147-A177-3AD203B41FA5}">
                      <a16:colId xmlns:a16="http://schemas.microsoft.com/office/drawing/2014/main" val="1620840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020328"/>
                  </a:ext>
                </a:extLst>
              </a:tr>
            </a:tbl>
          </a:graphicData>
        </a:graphic>
      </p:graphicFrame>
      <p:sp>
        <p:nvSpPr>
          <p:cNvPr id="18" name="Right Brace 17"/>
          <p:cNvSpPr/>
          <p:nvPr/>
        </p:nvSpPr>
        <p:spPr>
          <a:xfrm>
            <a:off x="13612848" y="2691177"/>
            <a:ext cx="99113" cy="1133111"/>
          </a:xfrm>
          <a:prstGeom prst="righ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054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Draw a rectangle 3 cm by 4 cm.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Enlarge your rectangle by scale factor 2.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Compare the perimeter, area and angles of your two rectangles.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12828"/>
              </p:ext>
            </p:extLst>
          </p:nvPr>
        </p:nvGraphicFramePr>
        <p:xfrm>
          <a:off x="10251990" y="0"/>
          <a:ext cx="5544000" cy="31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6125008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2362874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51858458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5579669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022067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63839432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8660305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4617045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65721985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63684843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39056304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0820814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9108529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107805535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07839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325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91749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5832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9727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228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189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99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056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Here are two equilateral triangles.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The blue triangle is three times larger than the green triangle. 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(Not drawn to scale)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Find the perimeter of both triangles.</a:t>
            </a:r>
          </a:p>
        </p:txBody>
      </p:sp>
      <p:sp>
        <p:nvSpPr>
          <p:cNvPr id="28" name="Isosceles Triangle 27"/>
          <p:cNvSpPr/>
          <p:nvPr/>
        </p:nvSpPr>
        <p:spPr>
          <a:xfrm>
            <a:off x="5229678" y="2007329"/>
            <a:ext cx="2055766" cy="1622973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" name="Isosceles Triangle 28"/>
          <p:cNvSpPr/>
          <p:nvPr/>
        </p:nvSpPr>
        <p:spPr>
          <a:xfrm>
            <a:off x="3412573" y="2548320"/>
            <a:ext cx="1433626" cy="1081982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759925" y="3669181"/>
            <a:ext cx="1220312" cy="69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Gill Sans MT" panose="020B0502020104020203" pitchFamily="34" charset="0"/>
                <a:ea typeface="Calibri"/>
                <a:cs typeface="Times New Roman"/>
              </a:rPr>
              <a:t> </a:t>
            </a:r>
            <a:r>
              <a:rPr lang="en-GB" sz="2800" dirty="0">
                <a:effectLst/>
                <a:latin typeface="Gill Sans MT" panose="020B0502020104020203" pitchFamily="34" charset="0"/>
                <a:ea typeface="Calibri"/>
                <a:cs typeface="Times New Roman"/>
              </a:rPr>
              <a:t>5 cm</a:t>
            </a:r>
            <a:endParaRPr lang="en-GB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597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Jack says: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Do you agree?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Explain why.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4295225" y="977349"/>
            <a:ext cx="4192683" cy="1410539"/>
          </a:xfrm>
          <a:prstGeom prst="wedgeRoundRectCallout">
            <a:avLst>
              <a:gd name="adj1" fmla="val -61071"/>
              <a:gd name="adj2" fmla="val 28148"/>
              <a:gd name="adj3" fmla="val 16667"/>
            </a:avLst>
          </a:prstGeom>
          <a:solidFill>
            <a:schemeClr val="accent5">
              <a:alpha val="20000"/>
            </a:schemeClr>
          </a:solidFill>
          <a:ln w="25400"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The purple triangle is green triangle enlarged by scale factor 3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9873" y="3647037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3 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81478" y="4511550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4 cm</a:t>
            </a:r>
          </a:p>
        </p:txBody>
      </p:sp>
      <p:sp>
        <p:nvSpPr>
          <p:cNvPr id="29" name="Right Triangle 28"/>
          <p:cNvSpPr/>
          <p:nvPr/>
        </p:nvSpPr>
        <p:spPr>
          <a:xfrm>
            <a:off x="1554819" y="3355919"/>
            <a:ext cx="2002226" cy="1155631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2124458" y="3337681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5 cm</a:t>
            </a:r>
          </a:p>
        </p:txBody>
      </p:sp>
      <p:sp>
        <p:nvSpPr>
          <p:cNvPr id="31" name="Right Triangle 30"/>
          <p:cNvSpPr/>
          <p:nvPr/>
        </p:nvSpPr>
        <p:spPr>
          <a:xfrm rot="20111489">
            <a:off x="5800062" y="2805027"/>
            <a:ext cx="2752465" cy="1735837"/>
          </a:xfrm>
          <a:prstGeom prst="rtTriangle">
            <a:avLst/>
          </a:prstGeom>
          <a:solidFill>
            <a:srgbClr val="7030A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892382" y="4097256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6 cm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60884" y="4504286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7 cm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01849" y="3144370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8 cm</a:t>
            </a:r>
          </a:p>
        </p:txBody>
      </p:sp>
      <p:pic>
        <p:nvPicPr>
          <p:cNvPr id="35" name="Picture 3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4132" flipH="1">
            <a:off x="2436929" y="1453380"/>
            <a:ext cx="1399145" cy="106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52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1998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A rectangle has a perimeter of 16 cm.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An enlargement of this rectangle has a perimeter of 24 cm. 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The length of the smaller rectangle is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6 cm. 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Draw both rectangles. </a:t>
            </a:r>
          </a:p>
        </p:txBody>
      </p:sp>
    </p:spTree>
    <p:extLst>
      <p:ext uri="{BB962C8B-B14F-4D97-AF65-F5344CB8AC3E}">
        <p14:creationId xmlns:p14="http://schemas.microsoft.com/office/powerpoint/2010/main" val="98199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latin typeface="Gill Sans MT" panose="020B0502020104020203" pitchFamily="34" charset="0"/>
              </a:rPr>
              <a:t>Always, Sometimes, Never?</a:t>
            </a:r>
          </a:p>
          <a:p>
            <a:endParaRPr lang="en-GB" sz="4000" b="1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To enlarge a shape you just need to do the same thing to each of the sides.</a:t>
            </a:r>
          </a:p>
        </p:txBody>
      </p:sp>
    </p:spTree>
    <p:extLst>
      <p:ext uri="{BB962C8B-B14F-4D97-AF65-F5344CB8AC3E}">
        <p14:creationId xmlns:p14="http://schemas.microsoft.com/office/powerpoint/2010/main" val="4079422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Ron says that these three rectangles are similar.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Do you agree?</a:t>
            </a:r>
            <a:br>
              <a:rPr lang="en-GB" sz="2800" dirty="0">
                <a:latin typeface="Gill Sans MT" panose="020B0502020104020203" pitchFamily="34" charset="0"/>
              </a:rPr>
            </a:br>
            <a:r>
              <a:rPr lang="en-GB" sz="2800" dirty="0">
                <a:latin typeface="Gill Sans MT" panose="020B0502020104020203" pitchFamily="34" charset="0"/>
              </a:rPr>
              <a:t>Explain your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052074" y="1332417"/>
            <a:ext cx="1380230" cy="760896"/>
          </a:xfrm>
          <a:prstGeom prst="rect">
            <a:avLst/>
          </a:prstGeom>
          <a:solidFill>
            <a:srgbClr val="92D050">
              <a:alpha val="39608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5432304" y="1493063"/>
            <a:ext cx="1259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2 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71241" y="2045235"/>
            <a:ext cx="1264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4 cm</a:t>
            </a:r>
          </a:p>
        </p:txBody>
      </p:sp>
      <p:sp>
        <p:nvSpPr>
          <p:cNvPr id="9" name="Rectangle 8"/>
          <p:cNvSpPr/>
          <p:nvPr/>
        </p:nvSpPr>
        <p:spPr>
          <a:xfrm>
            <a:off x="4052074" y="2711785"/>
            <a:ext cx="1815455" cy="1000828"/>
          </a:xfrm>
          <a:prstGeom prst="rect">
            <a:avLst/>
          </a:prstGeom>
          <a:solidFill>
            <a:srgbClr val="FFC000">
              <a:alpha val="39608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5867529" y="3005850"/>
            <a:ext cx="127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6 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0293" y="3651461"/>
            <a:ext cx="144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12 cm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52074" y="4236045"/>
            <a:ext cx="2119593" cy="1168494"/>
          </a:xfrm>
          <a:prstGeom prst="rect">
            <a:avLst/>
          </a:prstGeom>
          <a:solidFill>
            <a:srgbClr val="FF0000">
              <a:alpha val="4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3" name="TextBox 12"/>
          <p:cNvSpPr txBox="1"/>
          <p:nvPr/>
        </p:nvSpPr>
        <p:spPr>
          <a:xfrm>
            <a:off x="6115437" y="4558682"/>
            <a:ext cx="144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10 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03188" y="5390165"/>
            <a:ext cx="1459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16 cm</a:t>
            </a:r>
          </a:p>
        </p:txBody>
      </p:sp>
    </p:spTree>
    <p:extLst>
      <p:ext uri="{BB962C8B-B14F-4D97-AF65-F5344CB8AC3E}">
        <p14:creationId xmlns:p14="http://schemas.microsoft.com/office/powerpoint/2010/main" val="1229999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This recipe makes 10 flapjacks.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GB" sz="2800" b="1" u="sng" dirty="0">
                <a:solidFill>
                  <a:prstClr val="black"/>
                </a:solidFill>
                <a:latin typeface="Gill Sans MT" panose="020B0502020104020203" pitchFamily="34" charset="0"/>
              </a:rPr>
              <a:t>Flapjacks</a:t>
            </a:r>
          </a:p>
          <a:p>
            <a:pPr algn="ctr"/>
            <a:endParaRPr lang="en-GB" sz="1200" i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120 g butter </a:t>
            </a:r>
          </a:p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100 g brown sugar</a:t>
            </a:r>
          </a:p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4 tablespoons golden syrup</a:t>
            </a:r>
          </a:p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250 g oats</a:t>
            </a:r>
          </a:p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40 g sultanas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has 180 g butter.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is the largest number of flapjacks he can make?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much of the other ingredients will he need?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55130" y="1507523"/>
            <a:ext cx="4474718" cy="3113903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/>
              </a:solidFill>
              <a:latin typeface="Bariol" charset="0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3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has two packets of sweets.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In the first packet, for every 2 strawberry sweets there are 3 orange.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In the second packet, for one strawberry sweet, there are three orange.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Each packet has the same number of sweets.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second packet contains 15 orange sweets.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strawberry sweets are in the first packet?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54" y="834780"/>
            <a:ext cx="1185488" cy="167497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227" y="1203336"/>
            <a:ext cx="1185488" cy="167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37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Whitney lays tiles in the following pattern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If she has 16 red tiles and 20 yellow tiles remaining, can she continue her pattern without there being any tiles left over?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Explain why.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798342" y="1671245"/>
            <a:ext cx="590305" cy="52186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99557" y="1671245"/>
            <a:ext cx="590305" cy="52186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000772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01987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203202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804417" y="1671245"/>
            <a:ext cx="590305" cy="52186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405632" y="1671245"/>
            <a:ext cx="590305" cy="52186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006847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608062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209279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7178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Gill Sans MT" panose="020B0502020104020203" pitchFamily="34" charset="0"/>
              </a:rPr>
              <a:t>True or False?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800" dirty="0">
              <a:latin typeface="Gill Sans MT" panose="020B0502020104020203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For every red cube there are 8 blue cubes.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For every 4 blue cubes there is 1 red cube.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For every 3 red cubes there would be 12 blue cubes.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For every 16 cubes, 4 would be red and 12 would be blue.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For every 20 cubes, 4 would be red and 16 would be blue.</a:t>
            </a:r>
          </a:p>
          <a:p>
            <a:pPr marL="12700" marR="5080">
              <a:lnSpc>
                <a:spcPts val="1550"/>
              </a:lnSpc>
              <a:spcBef>
                <a:spcPts val="260"/>
              </a:spcBef>
            </a:pPr>
            <a:endParaRPr lang="en-US" sz="2800" dirty="0">
              <a:latin typeface="Gill Sans MT" panose="020B0502020104020203" pitchFamily="34" charset="0"/>
              <a:cs typeface="Bariol Regular"/>
            </a:endParaRPr>
          </a:p>
          <a:p>
            <a:pPr marL="12700" marR="5080">
              <a:lnSpc>
                <a:spcPts val="1550"/>
              </a:lnSpc>
              <a:spcBef>
                <a:spcPts val="260"/>
              </a:spcBef>
            </a:pPr>
            <a:endParaRPr lang="en-US" sz="2800" dirty="0">
              <a:latin typeface="Gill Sans MT" panose="020B0502020104020203" pitchFamily="34" charset="0"/>
              <a:cs typeface="Bariol Regular"/>
            </a:endParaRPr>
          </a:p>
          <a:p>
            <a:pPr marL="12700" marR="5080">
              <a:lnSpc>
                <a:spcPts val="1550"/>
              </a:lnSpc>
              <a:spcBef>
                <a:spcPts val="260"/>
              </a:spcBef>
            </a:pPr>
            <a:endParaRPr lang="en-US" sz="2800" dirty="0">
              <a:latin typeface="Gill Sans MT" panose="020B0502020104020203" pitchFamily="34" charset="0"/>
              <a:cs typeface="Bariol Regular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083" y="1270000"/>
            <a:ext cx="799733" cy="1129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50" y="1270000"/>
            <a:ext cx="799733" cy="1129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083" y="2184400"/>
            <a:ext cx="799733" cy="1129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50" y="2184400"/>
            <a:ext cx="799733" cy="1129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75" y="1270000"/>
            <a:ext cx="799733" cy="1129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75" y="2184400"/>
            <a:ext cx="799733" cy="1129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509" y="1270000"/>
            <a:ext cx="799733" cy="1129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509" y="2184400"/>
            <a:ext cx="799733" cy="1129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601" y="1270000"/>
            <a:ext cx="799733" cy="1129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601" y="2184400"/>
            <a:ext cx="799733" cy="1129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414" y="736900"/>
            <a:ext cx="879703" cy="124280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414" y="1765724"/>
            <a:ext cx="879703" cy="124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57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Ron plants flowers in a flower bed. 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For every 2 red roses he plants 5 white roses.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says,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Ron correct?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ular Callout 10"/>
              <p:cNvSpPr/>
              <p:nvPr/>
            </p:nvSpPr>
            <p:spPr>
              <a:xfrm>
                <a:off x="4266786" y="2492060"/>
                <a:ext cx="3073814" cy="1228589"/>
              </a:xfrm>
              <a:prstGeom prst="wedgeRoundRectCallout">
                <a:avLst>
                  <a:gd name="adj1" fmla="val -71320"/>
                  <a:gd name="adj2" fmla="val 41425"/>
                  <a:gd name="adj3" fmla="val 16667"/>
                </a:avLst>
              </a:prstGeom>
              <a:solidFill>
                <a:schemeClr val="accent2">
                  <a:alpha val="20000"/>
                </a:schemeClr>
              </a:solidFill>
              <a:ln w="25400"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of the roses are red.</a:t>
                </a:r>
                <a:endParaRPr lang="en-GB" sz="28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1" name="Rounded Rectangular Callou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786" y="2492060"/>
                <a:ext cx="3073814" cy="1228589"/>
              </a:xfrm>
              <a:prstGeom prst="wedgeRoundRectCallout">
                <a:avLst>
                  <a:gd name="adj1" fmla="val -71320"/>
                  <a:gd name="adj2" fmla="val 41425"/>
                  <a:gd name="adj3" fmla="val 16667"/>
                </a:avLst>
              </a:prstGeom>
              <a:blipFill>
                <a:blip r:embed="rId3"/>
                <a:stretch>
                  <a:fillRect r="-642" b="-8780"/>
                </a:stretch>
              </a:blipFill>
              <a:ln w="254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96320" y="3106354"/>
            <a:ext cx="1463489" cy="101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4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is the odd one out?</a:t>
            </a:r>
          </a:p>
          <a:p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252257"/>
              </p:ext>
            </p:extLst>
          </p:nvPr>
        </p:nvGraphicFramePr>
        <p:xfrm>
          <a:off x="6565498" y="2902447"/>
          <a:ext cx="1676802" cy="1728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934">
                  <a:extLst>
                    <a:ext uri="{9D8B030D-6E8A-4147-A177-3AD203B41FA5}">
                      <a16:colId xmlns:a16="http://schemas.microsoft.com/office/drawing/2014/main" val="482593594"/>
                    </a:ext>
                  </a:extLst>
                </a:gridCol>
                <a:gridCol w="558934">
                  <a:extLst>
                    <a:ext uri="{9D8B030D-6E8A-4147-A177-3AD203B41FA5}">
                      <a16:colId xmlns:a16="http://schemas.microsoft.com/office/drawing/2014/main" val="1025533521"/>
                    </a:ext>
                  </a:extLst>
                </a:gridCol>
                <a:gridCol w="558934">
                  <a:extLst>
                    <a:ext uri="{9D8B030D-6E8A-4147-A177-3AD203B41FA5}">
                      <a16:colId xmlns:a16="http://schemas.microsoft.com/office/drawing/2014/main" val="2486266670"/>
                    </a:ext>
                  </a:extLst>
                </a:gridCol>
              </a:tblGrid>
              <a:tr h="17287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95587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21052"/>
              </p:ext>
            </p:extLst>
          </p:nvPr>
        </p:nvGraphicFramePr>
        <p:xfrm>
          <a:off x="1472164" y="3209419"/>
          <a:ext cx="3259878" cy="1421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6626">
                  <a:extLst>
                    <a:ext uri="{9D8B030D-6E8A-4147-A177-3AD203B41FA5}">
                      <a16:colId xmlns:a16="http://schemas.microsoft.com/office/drawing/2014/main" val="716106586"/>
                    </a:ext>
                  </a:extLst>
                </a:gridCol>
                <a:gridCol w="1086626">
                  <a:extLst>
                    <a:ext uri="{9D8B030D-6E8A-4147-A177-3AD203B41FA5}">
                      <a16:colId xmlns:a16="http://schemas.microsoft.com/office/drawing/2014/main" val="2582136374"/>
                    </a:ext>
                  </a:extLst>
                </a:gridCol>
                <a:gridCol w="1086626">
                  <a:extLst>
                    <a:ext uri="{9D8B030D-6E8A-4147-A177-3AD203B41FA5}">
                      <a16:colId xmlns:a16="http://schemas.microsoft.com/office/drawing/2014/main" val="3242764373"/>
                    </a:ext>
                  </a:extLst>
                </a:gridCol>
              </a:tblGrid>
              <a:tr h="710881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83580"/>
                  </a:ext>
                </a:extLst>
              </a:tr>
              <a:tr h="710881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369923"/>
                  </a:ext>
                </a:extLst>
              </a:tr>
            </a:tbl>
          </a:graphicData>
        </a:graphic>
      </p:graphicFrame>
      <p:sp>
        <p:nvSpPr>
          <p:cNvPr id="50" name="Oval 49"/>
          <p:cNvSpPr/>
          <p:nvPr/>
        </p:nvSpPr>
        <p:spPr>
          <a:xfrm>
            <a:off x="4351002" y="5543179"/>
            <a:ext cx="579651" cy="5796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123974" y="5543179"/>
            <a:ext cx="579651" cy="5796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896947" y="5543179"/>
            <a:ext cx="579651" cy="5796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3578030" y="5543179"/>
            <a:ext cx="579651" cy="57965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350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5671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There are some red and green cubes in a bag.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of the cubes are red.</a:t>
                </a:r>
                <a:endParaRPr lang="en-GB" sz="4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4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4000" b="1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True or False?</a:t>
                </a:r>
              </a:p>
              <a:p>
                <a:endParaRPr lang="en-GB" sz="4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For every 2 red cubes there are 5 green cubes.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For every 2 red cubes there are 3 green cubes.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For every 3 green cubes there are 2 red cubes.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For every 3 green cubes there are 5 red cubes.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your answers.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567165"/>
              </a:xfrm>
              <a:prstGeom prst="rect">
                <a:avLst/>
              </a:prstGeom>
              <a:blipFill>
                <a:blip r:embed="rId3"/>
                <a:stretch>
                  <a:fillRect l="-2725" t="-1205" b="-2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330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6124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Tick the correct statements.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There are two yellow tins for every three red tins.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There are two red tins for every three yellow tins.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 ratio of red tins to yellow tins is 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3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 ratio of yellow tins to red tins is 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3</a:t>
                </a:r>
              </a:p>
              <a:p>
                <a:endParaRPr lang="en-GB" sz="14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which statements are incorrect and why.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6124754"/>
              </a:xfrm>
              <a:prstGeom prst="rect">
                <a:avLst/>
              </a:prstGeom>
              <a:blipFill>
                <a:blip r:embed="rId3"/>
                <a:stretch>
                  <a:fillRect l="-1590" t="-1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565" y="1574800"/>
            <a:ext cx="4003377" cy="951518"/>
          </a:xfrm>
          <a:prstGeom prst="rect">
            <a:avLst/>
          </a:prstGeom>
        </p:spPr>
      </p:pic>
      <p:pic>
        <p:nvPicPr>
          <p:cNvPr id="31" name="Picture 3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565" y="2687034"/>
            <a:ext cx="4003377" cy="951518"/>
          </a:xfrm>
          <a:prstGeom prst="rect">
            <a:avLst/>
          </a:prstGeom>
        </p:spPr>
      </p:pic>
      <p:pic>
        <p:nvPicPr>
          <p:cNvPr id="32" name="Picture 31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0"/>
          <a:stretch/>
        </p:blipFill>
        <p:spPr>
          <a:xfrm>
            <a:off x="9994900" y="1265716"/>
            <a:ext cx="878342" cy="951518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09"/>
          <a:stretch/>
        </p:blipFill>
        <p:spPr>
          <a:xfrm>
            <a:off x="9994900" y="2429280"/>
            <a:ext cx="808338" cy="95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2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In a box there are some red, blue and green pens.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 ratio of red pens to green pens is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5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For every 1 red pen there are two blue pens.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Write down the ratio of red pens to blue pens to green pens.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539430"/>
              </a:xfrm>
              <a:prstGeom prst="rect">
                <a:avLst/>
              </a:prstGeom>
              <a:blipFill>
                <a:blip r:embed="rId3"/>
                <a:stretch>
                  <a:fillRect l="-1590" t="-1897" b="-3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836" y="-440000"/>
            <a:ext cx="2705100" cy="30861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836" y="1634189"/>
            <a:ext cx="2705100" cy="30861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836" y="3769162"/>
            <a:ext cx="27051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1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Teddy has two packets of sweets.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In the first packet, for every one strawberry sweet there are two orange sweets.</a:t>
            </a:r>
          </a:p>
          <a:p>
            <a:endParaRPr lang="en-GB" sz="14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In the second packet, for every three orange sweets there are two strawberry sweets.</a:t>
            </a:r>
          </a:p>
          <a:p>
            <a:endParaRPr lang="en-GB" sz="14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Each packet contains 15 sweets in total.</a:t>
            </a:r>
          </a:p>
          <a:p>
            <a:endParaRPr lang="en-GB" sz="14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packet has more strawberry sweets and by how many?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954" y="872827"/>
            <a:ext cx="1333694" cy="188438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387" y="1365375"/>
            <a:ext cx="1333694" cy="18843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9513" y="3083341"/>
            <a:ext cx="935871" cy="106768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069" y="3157486"/>
            <a:ext cx="833716" cy="91939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607" y="3005843"/>
            <a:ext cx="942462" cy="10577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203" y="5138722"/>
            <a:ext cx="1095919" cy="104000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0622" y="4001476"/>
            <a:ext cx="663515" cy="116674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0151" y="4004108"/>
            <a:ext cx="1170471" cy="119656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3940580"/>
            <a:ext cx="1286027" cy="123384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784" y="1739357"/>
            <a:ext cx="1516420" cy="137039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784" y="938271"/>
            <a:ext cx="1063367" cy="121313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4" y="-29928"/>
            <a:ext cx="1100809" cy="138537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66" b="23208"/>
          <a:stretch/>
        </p:blipFill>
        <p:spPr>
          <a:xfrm>
            <a:off x="10055084" y="6178376"/>
            <a:ext cx="1063038" cy="66726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 b="23928"/>
          <a:stretch/>
        </p:blipFill>
        <p:spPr>
          <a:xfrm>
            <a:off x="11093631" y="6116592"/>
            <a:ext cx="1063038" cy="69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988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33C0BC-C241-46AF-963C-CBDED36083B0}">
  <ds:schemaRefs>
    <ds:schemaRef ds:uri="http://purl.org/dc/terms/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2216</TotalTime>
  <Words>780</Words>
  <Application>Microsoft Office PowerPoint</Application>
  <PresentationFormat>A4 Paper (210x297 mm)</PresentationFormat>
  <Paragraphs>216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Bariol</vt:lpstr>
      <vt:lpstr>Calibri</vt:lpstr>
      <vt:lpstr>Calibri Light</vt:lpstr>
      <vt:lpstr>Cambria Math</vt:lpstr>
      <vt:lpstr>Gill Sans MT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HOLLY EDWARDS</cp:lastModifiedBy>
  <cp:revision>104</cp:revision>
  <dcterms:created xsi:type="dcterms:W3CDTF">2019-02-04T08:17:32Z</dcterms:created>
  <dcterms:modified xsi:type="dcterms:W3CDTF">2020-03-07T14:28:53Z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